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7" r:id="rId3"/>
    <p:sldId id="271" r:id="rId4"/>
    <p:sldId id="266" r:id="rId5"/>
    <p:sldId id="272" r:id="rId6"/>
    <p:sldId id="273" r:id="rId7"/>
    <p:sldId id="269" r:id="rId8"/>
    <p:sldId id="274"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C4D236"/>
    <a:srgbClr val="8DA375"/>
    <a:srgbClr val="C1CF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794" autoAdjust="0"/>
  </p:normalViewPr>
  <p:slideViewPr>
    <p:cSldViewPr snapToGrid="0" snapToObjects="1">
      <p:cViewPr varScale="1">
        <p:scale>
          <a:sx n="62" d="100"/>
          <a:sy n="62" d="100"/>
        </p:scale>
        <p:origin x="-39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51DB13-8B38-B042-8945-119E2A2B7D54}" type="datetimeFigureOut">
              <a:rPr lang="en-US" smtClean="0"/>
              <a:t>13/05/16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6A12D4-6A2B-9E46-B80F-705C9EA321AF}" type="slidenum">
              <a:rPr lang="en-US" smtClean="0"/>
              <a:t>‹#›</a:t>
            </a:fld>
            <a:endParaRPr lang="en-US"/>
          </a:p>
        </p:txBody>
      </p:sp>
    </p:spTree>
    <p:extLst>
      <p:ext uri="{BB962C8B-B14F-4D97-AF65-F5344CB8AC3E}">
        <p14:creationId xmlns:p14="http://schemas.microsoft.com/office/powerpoint/2010/main" val="37576458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2</a:t>
            </a:fld>
            <a:endParaRPr lang="en-US"/>
          </a:p>
        </p:txBody>
      </p:sp>
    </p:spTree>
    <p:extLst>
      <p:ext uri="{BB962C8B-B14F-4D97-AF65-F5344CB8AC3E}">
        <p14:creationId xmlns:p14="http://schemas.microsoft.com/office/powerpoint/2010/main" val="3011429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3</a:t>
            </a:fld>
            <a:endParaRPr lang="en-US"/>
          </a:p>
        </p:txBody>
      </p:sp>
    </p:spTree>
    <p:extLst>
      <p:ext uri="{BB962C8B-B14F-4D97-AF65-F5344CB8AC3E}">
        <p14:creationId xmlns:p14="http://schemas.microsoft.com/office/powerpoint/2010/main" val="3170497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4</a:t>
            </a:fld>
            <a:endParaRPr lang="en-US"/>
          </a:p>
        </p:txBody>
      </p:sp>
    </p:spTree>
    <p:extLst>
      <p:ext uri="{BB962C8B-B14F-4D97-AF65-F5344CB8AC3E}">
        <p14:creationId xmlns:p14="http://schemas.microsoft.com/office/powerpoint/2010/main" val="3170497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7C6A12D4-6A2B-9E46-B80F-705C9EA321AF}" type="slidenum">
              <a:rPr lang="en-US" smtClean="0"/>
              <a:t>5</a:t>
            </a:fld>
            <a:endParaRPr lang="en-US"/>
          </a:p>
        </p:txBody>
      </p:sp>
    </p:spTree>
    <p:extLst>
      <p:ext uri="{BB962C8B-B14F-4D97-AF65-F5344CB8AC3E}">
        <p14:creationId xmlns:p14="http://schemas.microsoft.com/office/powerpoint/2010/main" val="2915238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7</a:t>
            </a:fld>
            <a:endParaRPr lang="en-US"/>
          </a:p>
        </p:txBody>
      </p:sp>
    </p:spTree>
    <p:extLst>
      <p:ext uri="{BB962C8B-B14F-4D97-AF65-F5344CB8AC3E}">
        <p14:creationId xmlns:p14="http://schemas.microsoft.com/office/powerpoint/2010/main" val="3170497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6A12D4-6A2B-9E46-B80F-705C9EA321AF}" type="slidenum">
              <a:rPr lang="en-US" smtClean="0"/>
              <a:t>8</a:t>
            </a:fld>
            <a:endParaRPr lang="en-US"/>
          </a:p>
        </p:txBody>
      </p:sp>
    </p:spTree>
    <p:extLst>
      <p:ext uri="{BB962C8B-B14F-4D97-AF65-F5344CB8AC3E}">
        <p14:creationId xmlns:p14="http://schemas.microsoft.com/office/powerpoint/2010/main" val="1778180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13/05/16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13/05/16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13/05/16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13/05/16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60E1BD8-D732-3649-BF4F-B81352AC8426}" type="datetimeFigureOut">
              <a:rPr lang="en-US" smtClean="0"/>
              <a:t>13/05/16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760E1BD8-D732-3649-BF4F-B81352AC8426}" type="datetimeFigureOut">
              <a:rPr lang="en-US" smtClean="0"/>
              <a:t>13/05/16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760E1BD8-D732-3649-BF4F-B81352AC8426}" type="datetimeFigureOut">
              <a:rPr lang="en-US" smtClean="0"/>
              <a:t>13/05/16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60E1BD8-D732-3649-BF4F-B81352AC8426}" type="datetimeFigureOut">
              <a:rPr lang="en-US" smtClean="0"/>
              <a:t>13/05/16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E1BD8-D732-3649-BF4F-B81352AC8426}" type="datetimeFigureOut">
              <a:rPr lang="en-US" smtClean="0"/>
              <a:t>13/05/16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0E1BD8-D732-3649-BF4F-B81352AC8426}" type="datetimeFigureOut">
              <a:rPr lang="en-US" smtClean="0"/>
              <a:t>13/05/16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0E1BD8-D732-3649-BF4F-B81352AC8426}" type="datetimeFigureOut">
              <a:rPr lang="en-US" smtClean="0"/>
              <a:t>13/05/16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4" Type="http://schemas.openxmlformats.org/officeDocument/2006/relationships/image" Target="../media/image2.jpeg"/><Relationship Id="rId15"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0E1BD8-D732-3649-BF4F-B81352AC8426}" type="datetimeFigureOut">
              <a:rPr lang="en-US" smtClean="0"/>
              <a:t>13/05/16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Centre for Research in Mathematics Education, University of Nottingham</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7E06CA-0160-C047-90C8-0DF1167D882B}" type="slidenum">
              <a:rPr lang="en-US" smtClean="0"/>
              <a:t>‹#›</a:t>
            </a:fld>
            <a:endParaRPr lang="en-US"/>
          </a:p>
        </p:txBody>
      </p:sp>
      <p:pic>
        <p:nvPicPr>
          <p:cNvPr id="7" name="Picture 6" descr="mascil_Logo_4C.eps"/>
          <p:cNvPicPr>
            <a:picLocks noChangeAspect="1"/>
          </p:cNvPicPr>
          <p:nvPr userDrawn="1"/>
        </p:nvPicPr>
        <p:blipFill>
          <a:blip r:embed="rId13"/>
          <a:stretch>
            <a:fillRect/>
          </a:stretch>
        </p:blipFill>
        <p:spPr>
          <a:xfrm>
            <a:off x="333917" y="6070600"/>
            <a:ext cx="1117600" cy="571500"/>
          </a:xfrm>
          <a:prstGeom prst="rect">
            <a:avLst/>
          </a:prstGeom>
        </p:spPr>
      </p:pic>
      <p:pic>
        <p:nvPicPr>
          <p:cNvPr id="8" name="Grafik 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015287" y="6149025"/>
            <a:ext cx="850354" cy="572450"/>
          </a:xfrm>
          <a:prstGeom prst="rect">
            <a:avLst/>
          </a:prstGeom>
        </p:spPr>
      </p:pic>
      <p:pic>
        <p:nvPicPr>
          <p:cNvPr id="9" name="Grafik 4"/>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307193" y="6149025"/>
            <a:ext cx="708094" cy="576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gif"/><Relationship Id="rId3" Type="http://schemas.openxmlformats.org/officeDocument/2006/relationships/image" Target="../media/image8.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4409954" y="1627831"/>
            <a:ext cx="3735729" cy="3766807"/>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3600" dirty="0" err="1" smtClean="0"/>
              <a:t>Ayın</a:t>
            </a:r>
            <a:r>
              <a:rPr lang="en-GB" sz="3600" dirty="0" smtClean="0"/>
              <a:t> </a:t>
            </a:r>
            <a:r>
              <a:rPr lang="en-GB" sz="3600" dirty="0" err="1" smtClean="0"/>
              <a:t>Problemi</a:t>
            </a:r>
            <a:r>
              <a:rPr lang="en-GB" sz="3600" dirty="0"/>
              <a:t/>
            </a:r>
            <a:br>
              <a:rPr lang="en-GB" sz="3600" dirty="0"/>
            </a:br>
            <a:endParaRPr lang="en-GB" sz="3600" dirty="0"/>
          </a:p>
          <a:p>
            <a:r>
              <a:rPr lang="tr-TR" sz="3600" b="1" dirty="0"/>
              <a:t>Güvenli bir merdiven inşa etme</a:t>
            </a:r>
            <a:endParaRPr lang="en-US" sz="3600" dirty="0"/>
          </a:p>
        </p:txBody>
      </p:sp>
      <p:sp>
        <p:nvSpPr>
          <p:cNvPr id="8" name="Subtitle 2"/>
          <p:cNvSpPr txBox="1">
            <a:spLocks/>
          </p:cNvSpPr>
          <p:nvPr/>
        </p:nvSpPr>
        <p:spPr>
          <a:xfrm>
            <a:off x="1371600" y="3277373"/>
            <a:ext cx="6400800" cy="175260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sz="3600" dirty="0"/>
          </a:p>
        </p:txBody>
      </p:sp>
      <p:pic>
        <p:nvPicPr>
          <p:cNvPr id="1026" name="Picture 2" descr="modern staircase ideas 18 Amazing Staircase Design Ide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0241" y="1535233"/>
            <a:ext cx="3210346" cy="376680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2287" y="331788"/>
            <a:ext cx="5029199" cy="1143000"/>
          </a:xfrm>
        </p:spPr>
        <p:txBody>
          <a:bodyPr/>
          <a:lstStyle/>
          <a:p>
            <a:r>
              <a:rPr lang="en-US" dirty="0" smtClean="0"/>
              <a:t>Overview</a:t>
            </a:r>
            <a:endParaRPr lang="en-US" dirty="0"/>
          </a:p>
        </p:txBody>
      </p:sp>
      <p:sp>
        <p:nvSpPr>
          <p:cNvPr id="3" name="Content Placeholder 2"/>
          <p:cNvSpPr>
            <a:spLocks noGrp="1"/>
          </p:cNvSpPr>
          <p:nvPr>
            <p:ph idx="1"/>
          </p:nvPr>
        </p:nvSpPr>
        <p:spPr>
          <a:xfrm>
            <a:off x="1018572" y="1335892"/>
            <a:ext cx="7234177" cy="5260900"/>
          </a:xfrm>
        </p:spPr>
        <p:txBody>
          <a:bodyPr>
            <a:noAutofit/>
          </a:bodyPr>
          <a:lstStyle/>
          <a:p>
            <a:pPr marL="0" indent="0">
              <a:buNone/>
            </a:pPr>
            <a:r>
              <a:rPr lang="en-GB" sz="2600" dirty="0" err="1" smtClean="0"/>
              <a:t>Amaçlar</a:t>
            </a:r>
            <a:r>
              <a:rPr lang="en-GB" sz="2600" dirty="0" smtClean="0"/>
              <a:t>: </a:t>
            </a:r>
            <a:endParaRPr lang="en-GB" sz="2600" dirty="0" smtClean="0"/>
          </a:p>
          <a:p>
            <a:pPr>
              <a:buFont typeface="Wingdings" panose="05000000000000000000" pitchFamily="2" charset="2"/>
              <a:buChar char="Ø"/>
            </a:pPr>
            <a:r>
              <a:rPr lang="en-GB" sz="2600" dirty="0" smtClean="0"/>
              <a:t>Kabul </a:t>
            </a:r>
            <a:r>
              <a:rPr lang="en-GB" sz="2600" dirty="0" err="1"/>
              <a:t>edilen</a:t>
            </a:r>
            <a:r>
              <a:rPr lang="en-GB" sz="2600" dirty="0"/>
              <a:t> </a:t>
            </a:r>
            <a:r>
              <a:rPr lang="en-GB" sz="2600" dirty="0" err="1"/>
              <a:t>işyeri</a:t>
            </a:r>
            <a:r>
              <a:rPr lang="en-GB" sz="2600" dirty="0"/>
              <a:t> </a:t>
            </a:r>
            <a:r>
              <a:rPr lang="en-GB" sz="2600" dirty="0" err="1" smtClean="0"/>
              <a:t>standartlarına</a:t>
            </a:r>
            <a:r>
              <a:rPr lang="en-GB" sz="2600" dirty="0" smtClean="0"/>
              <a:t> </a:t>
            </a:r>
            <a:r>
              <a:rPr lang="en-GB" sz="2600" dirty="0" err="1" smtClean="0"/>
              <a:t>göre</a:t>
            </a:r>
            <a:r>
              <a:rPr lang="en-GB" sz="2600" dirty="0" smtClean="0"/>
              <a:t> </a:t>
            </a:r>
            <a:r>
              <a:rPr lang="en-GB" sz="2600" dirty="0" err="1"/>
              <a:t>m</a:t>
            </a:r>
            <a:r>
              <a:rPr lang="en-GB" sz="2600" dirty="0" err="1" smtClean="0"/>
              <a:t>erdiven</a:t>
            </a:r>
            <a:r>
              <a:rPr lang="en-GB" sz="2600" dirty="0" smtClean="0"/>
              <a:t> </a:t>
            </a:r>
            <a:r>
              <a:rPr lang="en-GB" sz="2600" dirty="0" err="1" smtClean="0"/>
              <a:t>tasarımları</a:t>
            </a:r>
            <a:r>
              <a:rPr lang="en-GB" sz="2600" dirty="0" smtClean="0"/>
              <a:t> </a:t>
            </a:r>
            <a:r>
              <a:rPr lang="en-GB" sz="2600" dirty="0" err="1" smtClean="0"/>
              <a:t>geliştirmek</a:t>
            </a:r>
            <a:endParaRPr lang="en-GB" sz="2600" dirty="0" smtClean="0"/>
          </a:p>
          <a:p>
            <a:pPr>
              <a:buFont typeface="Wingdings" panose="05000000000000000000" pitchFamily="2" charset="2"/>
              <a:buChar char="Ø"/>
            </a:pPr>
            <a:r>
              <a:rPr lang="en-GB" sz="2600" dirty="0" err="1" smtClean="0"/>
              <a:t>Alternatif</a:t>
            </a:r>
            <a:r>
              <a:rPr lang="en-GB" sz="2600" dirty="0" smtClean="0"/>
              <a:t> </a:t>
            </a:r>
            <a:r>
              <a:rPr lang="en-GB" sz="2600" dirty="0" err="1" smtClean="0"/>
              <a:t>yaklaşımları</a:t>
            </a:r>
            <a:r>
              <a:rPr lang="en-GB" sz="2600" dirty="0" smtClean="0"/>
              <a:t> </a:t>
            </a:r>
            <a:r>
              <a:rPr lang="en-GB" sz="2600" dirty="0" err="1" smtClean="0"/>
              <a:t>kullanarak</a:t>
            </a:r>
            <a:r>
              <a:rPr lang="en-GB" sz="2600" dirty="0" smtClean="0"/>
              <a:t> </a:t>
            </a:r>
            <a:r>
              <a:rPr lang="en-GB" sz="2600" dirty="0" err="1" smtClean="0"/>
              <a:t>eleştirel</a:t>
            </a:r>
            <a:r>
              <a:rPr lang="en-GB" sz="2600" dirty="0" smtClean="0"/>
              <a:t> </a:t>
            </a:r>
            <a:r>
              <a:rPr lang="en-GB" sz="2600" dirty="0" err="1" smtClean="0"/>
              <a:t>karşılaştırmalar</a:t>
            </a:r>
            <a:r>
              <a:rPr lang="en-GB" sz="2600" dirty="0" smtClean="0"/>
              <a:t> </a:t>
            </a:r>
            <a:r>
              <a:rPr lang="en-GB" sz="2600" dirty="0" err="1" smtClean="0"/>
              <a:t>yaparak</a:t>
            </a:r>
            <a:r>
              <a:rPr lang="en-GB" sz="2600" dirty="0" smtClean="0"/>
              <a:t> </a:t>
            </a:r>
            <a:r>
              <a:rPr lang="en-GB" sz="2600" dirty="0" err="1" smtClean="0"/>
              <a:t>tasarıma</a:t>
            </a:r>
            <a:r>
              <a:rPr lang="en-GB" sz="2600" dirty="0" smtClean="0"/>
              <a:t> </a:t>
            </a:r>
            <a:r>
              <a:rPr lang="en-GB" sz="2600" dirty="0" err="1" smtClean="0"/>
              <a:t>karar</a:t>
            </a:r>
            <a:r>
              <a:rPr lang="en-GB" sz="2600" dirty="0" smtClean="0"/>
              <a:t> </a:t>
            </a:r>
            <a:r>
              <a:rPr lang="en-GB" sz="2600" dirty="0" err="1" smtClean="0"/>
              <a:t>verme</a:t>
            </a:r>
            <a:r>
              <a:rPr lang="en-GB" sz="2600" dirty="0" smtClean="0"/>
              <a:t>. Biz : </a:t>
            </a:r>
            <a:endParaRPr lang="en-GB" sz="2600" dirty="0" smtClean="0"/>
          </a:p>
          <a:p>
            <a:r>
              <a:rPr lang="en-GB" sz="2600" dirty="0" err="1" smtClean="0"/>
              <a:t>Küçük</a:t>
            </a:r>
            <a:r>
              <a:rPr lang="en-GB" sz="2600" dirty="0" smtClean="0"/>
              <a:t> </a:t>
            </a:r>
            <a:r>
              <a:rPr lang="en-GB" sz="2600" dirty="0" err="1" smtClean="0"/>
              <a:t>gruplarda</a:t>
            </a:r>
            <a:r>
              <a:rPr lang="en-GB" sz="2600" dirty="0" smtClean="0"/>
              <a:t> </a:t>
            </a:r>
            <a:r>
              <a:rPr lang="en-GB" sz="2600" dirty="0" err="1" smtClean="0"/>
              <a:t>iki</a:t>
            </a:r>
            <a:r>
              <a:rPr lang="en-GB" sz="2600" dirty="0" smtClean="0"/>
              <a:t> </a:t>
            </a:r>
            <a:r>
              <a:rPr lang="en-GB" sz="2600" dirty="0" err="1" smtClean="0"/>
              <a:t>merdiven</a:t>
            </a:r>
            <a:r>
              <a:rPr lang="en-GB" sz="2600" dirty="0" smtClean="0"/>
              <a:t> </a:t>
            </a:r>
            <a:r>
              <a:rPr lang="en-GB" sz="2600" dirty="0" err="1" smtClean="0"/>
              <a:t>tasarlayacağız</a:t>
            </a:r>
            <a:r>
              <a:rPr lang="en-GB" sz="2600" dirty="0" smtClean="0"/>
              <a:t>. Develop two staircase designs in small groups;</a:t>
            </a:r>
          </a:p>
          <a:p>
            <a:r>
              <a:rPr lang="en-GB" sz="2600" dirty="0" err="1" smtClean="0"/>
              <a:t>Tasarımları</a:t>
            </a:r>
            <a:r>
              <a:rPr lang="en-GB" sz="2600" dirty="0" smtClean="0"/>
              <a:t> </a:t>
            </a:r>
            <a:r>
              <a:rPr lang="en-GB" sz="2600" dirty="0" err="1" smtClean="0"/>
              <a:t>açıklayacağız</a:t>
            </a:r>
            <a:r>
              <a:rPr lang="en-GB" sz="2600" dirty="0" smtClean="0"/>
              <a:t> </a:t>
            </a:r>
            <a:r>
              <a:rPr lang="en-GB" sz="2600" dirty="0" err="1" smtClean="0"/>
              <a:t>ve</a:t>
            </a:r>
            <a:r>
              <a:rPr lang="en-GB" sz="2600" dirty="0" smtClean="0"/>
              <a:t> </a:t>
            </a:r>
            <a:r>
              <a:rPr lang="en-GB" sz="2600" dirty="0" err="1" smtClean="0"/>
              <a:t>karşılaştıracağız</a:t>
            </a:r>
            <a:r>
              <a:rPr lang="en-GB" sz="2600" dirty="0" smtClean="0"/>
              <a:t>.;</a:t>
            </a:r>
            <a:endParaRPr lang="en-GB" sz="2600" dirty="0" smtClean="0"/>
          </a:p>
          <a:p>
            <a:r>
              <a:rPr lang="en-GB" sz="2600" dirty="0" err="1" smtClean="0"/>
              <a:t>İşyerlerinde</a:t>
            </a:r>
            <a:r>
              <a:rPr lang="en-GB" sz="2600" dirty="0" smtClean="0"/>
              <a:t> </a:t>
            </a:r>
            <a:r>
              <a:rPr lang="en-GB" sz="2600" dirty="0" err="1" smtClean="0"/>
              <a:t>kullanılan</a:t>
            </a:r>
            <a:r>
              <a:rPr lang="en-GB" sz="2600" dirty="0" smtClean="0"/>
              <a:t> </a:t>
            </a:r>
            <a:r>
              <a:rPr lang="en-GB" sz="2600" dirty="0" err="1" smtClean="0"/>
              <a:t>merdivenler</a:t>
            </a:r>
            <a:r>
              <a:rPr lang="en-GB" sz="2600" dirty="0" smtClean="0"/>
              <a:t> </a:t>
            </a:r>
            <a:r>
              <a:rPr lang="en-GB" sz="2600" dirty="0" err="1" smtClean="0"/>
              <a:t>için</a:t>
            </a:r>
            <a:r>
              <a:rPr lang="en-GB" sz="2600" dirty="0" smtClean="0"/>
              <a:t> </a:t>
            </a:r>
            <a:r>
              <a:rPr lang="en-GB" sz="2600" dirty="0" err="1" smtClean="0"/>
              <a:t>oln</a:t>
            </a:r>
            <a:r>
              <a:rPr lang="en-GB" sz="2600" dirty="0" smtClean="0"/>
              <a:t> </a:t>
            </a:r>
            <a:r>
              <a:rPr lang="en-GB" sz="2600" dirty="0" err="1" smtClean="0"/>
              <a:t>gerekliliklerin</a:t>
            </a:r>
            <a:r>
              <a:rPr lang="en-GB" sz="2600" dirty="0" smtClean="0"/>
              <a:t> </a:t>
            </a:r>
            <a:r>
              <a:rPr lang="en-GB" sz="2600" dirty="0" err="1" smtClean="0"/>
              <a:t>alternatif</a:t>
            </a:r>
            <a:r>
              <a:rPr lang="en-GB" sz="2600" dirty="0" smtClean="0"/>
              <a:t> </a:t>
            </a:r>
            <a:r>
              <a:rPr lang="en-GB" sz="2600" dirty="0" err="1" smtClean="0"/>
              <a:t>durumlarnı</a:t>
            </a:r>
            <a:r>
              <a:rPr lang="en-GB" sz="2600" dirty="0" smtClean="0"/>
              <a:t> </a:t>
            </a:r>
            <a:r>
              <a:rPr lang="en-GB" sz="2600" dirty="0" err="1" smtClean="0"/>
              <a:t>keşfedeceğiz</a:t>
            </a:r>
            <a:r>
              <a:rPr lang="en-GB" sz="2600" dirty="0" smtClean="0"/>
              <a:t>.  </a:t>
            </a:r>
            <a:endParaRPr lang="en-GB" sz="2600"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descr="stair names"/>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786613" y="2639101"/>
            <a:ext cx="5262369" cy="2213640"/>
          </a:xfrm>
          <a:prstGeom prst="rect">
            <a:avLst/>
          </a:prstGeom>
          <a:noFill/>
          <a:ln>
            <a:noFill/>
          </a:ln>
        </p:spPr>
      </p:pic>
      <p:sp>
        <p:nvSpPr>
          <p:cNvPr id="8" name="Rectangle 7"/>
          <p:cNvSpPr/>
          <p:nvPr/>
        </p:nvSpPr>
        <p:spPr>
          <a:xfrm>
            <a:off x="763929" y="1522855"/>
            <a:ext cx="7685590" cy="4401205"/>
          </a:xfrm>
          <a:prstGeom prst="rect">
            <a:avLst/>
          </a:prstGeom>
        </p:spPr>
        <p:txBody>
          <a:bodyPr wrap="square">
            <a:spAutoFit/>
          </a:bodyPr>
          <a:lstStyle/>
          <a:p>
            <a:r>
              <a:rPr lang="tr-TR" sz="2000" dirty="0"/>
              <a:t>Bir yapı ustası bir merdiven yapmak için “başparmak </a:t>
            </a:r>
            <a:r>
              <a:rPr lang="tr-TR" sz="2000" dirty="0" err="1"/>
              <a:t>kuralı”nı</a:t>
            </a:r>
            <a:r>
              <a:rPr lang="tr-TR" sz="2000" dirty="0"/>
              <a:t> önerir:</a:t>
            </a:r>
            <a:endParaRPr lang="en-US" sz="2000" dirty="0"/>
          </a:p>
          <a:p>
            <a:r>
              <a:rPr lang="tr-TR" sz="2000" dirty="0"/>
              <a:t>Eğer “iki merdiven basamağı arası mesafenin (</a:t>
            </a:r>
            <a:r>
              <a:rPr lang="tr-TR" sz="2000" b="1" dirty="0" err="1"/>
              <a:t>going</a:t>
            </a:r>
            <a:r>
              <a:rPr lang="tr-TR" sz="2000" dirty="0"/>
              <a:t>)” yaklaşık 275 mm olması mümkünse “basamak yüksekliğinin (</a:t>
            </a:r>
            <a:r>
              <a:rPr lang="tr-TR" sz="2000" b="1" dirty="0" err="1"/>
              <a:t>rise</a:t>
            </a:r>
            <a:r>
              <a:rPr lang="tr-TR" sz="2000" dirty="0"/>
              <a:t>)” ölçüsünü 170 mm ile 185 mm arasında tut.</a:t>
            </a:r>
            <a:endParaRPr lang="en-US" sz="2000" dirty="0"/>
          </a:p>
          <a:p>
            <a:r>
              <a:rPr lang="en-GB" sz="2400" dirty="0"/>
              <a:t> </a:t>
            </a:r>
          </a:p>
          <a:p>
            <a:endParaRPr lang="en-GB" sz="2400" dirty="0" smtClean="0"/>
          </a:p>
          <a:p>
            <a:endParaRPr lang="en-GB" sz="2400" dirty="0" smtClean="0"/>
          </a:p>
          <a:p>
            <a:endParaRPr lang="en-GB" sz="2400" dirty="0"/>
          </a:p>
          <a:p>
            <a:endParaRPr lang="en-GB" sz="2000" dirty="0" smtClean="0"/>
          </a:p>
          <a:p>
            <a:r>
              <a:rPr lang="tr-TR" sz="2000" dirty="0"/>
              <a:t>Metre kullanarak zemin kattan evin birinci katına yatay uzaklıkla yaklaşık 5 m olması için tam 2850 mm uzaklığında olacak şekilde uygun bir basit merdiven tasarla.</a:t>
            </a:r>
            <a:endParaRPr lang="en-US" sz="2000" dirty="0"/>
          </a:p>
          <a:p>
            <a:r>
              <a:rPr lang="en-GB" sz="2400" dirty="0"/>
              <a:t> </a:t>
            </a:r>
          </a:p>
        </p:txBody>
      </p:sp>
      <p:sp>
        <p:nvSpPr>
          <p:cNvPr id="2" name="Title 1"/>
          <p:cNvSpPr>
            <a:spLocks noGrp="1"/>
          </p:cNvSpPr>
          <p:nvPr>
            <p:ph type="title"/>
          </p:nvPr>
        </p:nvSpPr>
        <p:spPr>
          <a:xfrm>
            <a:off x="960699" y="451676"/>
            <a:ext cx="7008430" cy="1195347"/>
          </a:xfrm>
        </p:spPr>
        <p:txBody>
          <a:bodyPr>
            <a:normAutofit fontScale="90000"/>
          </a:bodyPr>
          <a:lstStyle/>
          <a:p>
            <a:r>
              <a:rPr lang="en-GB" b="1" dirty="0" smtClean="0"/>
              <a:t/>
            </a:r>
            <a:br>
              <a:rPr lang="en-GB" b="1" dirty="0" smtClean="0"/>
            </a:br>
            <a:r>
              <a:rPr lang="en-GB" dirty="0" smtClean="0"/>
              <a:t>Problem 1: the ‘rule of thumb’</a:t>
            </a:r>
            <a:r>
              <a:rPr lang="en-GB" dirty="0"/>
              <a:t/>
            </a:r>
            <a:br>
              <a:rPr lang="en-GB" dirty="0"/>
            </a:br>
            <a:endParaRPr lang="en-US" dirty="0"/>
          </a:p>
        </p:txBody>
      </p:sp>
    </p:spTree>
    <p:extLst>
      <p:ext uri="{BB962C8B-B14F-4D97-AF65-F5344CB8AC3E}">
        <p14:creationId xmlns:p14="http://schemas.microsoft.com/office/powerpoint/2010/main" val="293599230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6915" y="274638"/>
            <a:ext cx="6910087" cy="1624271"/>
          </a:xfrm>
        </p:spPr>
        <p:txBody>
          <a:bodyPr>
            <a:normAutofit/>
          </a:bodyPr>
          <a:lstStyle/>
          <a:p>
            <a:r>
              <a:rPr lang="en-US" sz="4000" dirty="0" smtClean="0"/>
              <a:t>Problem 1: </a:t>
            </a:r>
            <a:r>
              <a:rPr lang="en-US" sz="4000" dirty="0" err="1" smtClean="0"/>
              <a:t>Tasarıma</a:t>
            </a:r>
            <a:r>
              <a:rPr lang="en-US" sz="4000" dirty="0" smtClean="0"/>
              <a:t> </a:t>
            </a:r>
            <a:r>
              <a:rPr lang="en-US" sz="4000" dirty="0" err="1" smtClean="0"/>
              <a:t>kara</a:t>
            </a:r>
            <a:r>
              <a:rPr lang="en-US" sz="4000" dirty="0" err="1" smtClean="0"/>
              <a:t>r</a:t>
            </a:r>
            <a:r>
              <a:rPr lang="en-US" sz="4000" dirty="0" smtClean="0"/>
              <a:t> </a:t>
            </a:r>
            <a:r>
              <a:rPr lang="en-US" sz="4000" dirty="0" err="1" smtClean="0"/>
              <a:t>verme</a:t>
            </a:r>
            <a:endParaRPr lang="en-US" sz="4000" dirty="0"/>
          </a:p>
        </p:txBody>
      </p:sp>
      <p:sp>
        <p:nvSpPr>
          <p:cNvPr id="8" name="Rectangle 7"/>
          <p:cNvSpPr/>
          <p:nvPr/>
        </p:nvSpPr>
        <p:spPr>
          <a:xfrm>
            <a:off x="631164" y="2074191"/>
            <a:ext cx="7341083" cy="461665"/>
          </a:xfrm>
          <a:prstGeom prst="rect">
            <a:avLst/>
          </a:prstGeom>
        </p:spPr>
        <p:txBody>
          <a:bodyPr wrap="square">
            <a:spAutoFit/>
          </a:bodyPr>
          <a:lstStyle/>
          <a:p>
            <a:pPr lvl="0"/>
            <a:r>
              <a:rPr lang="en-GB" sz="2400" dirty="0"/>
              <a:t>	</a:t>
            </a:r>
          </a:p>
        </p:txBody>
      </p:sp>
      <p:sp>
        <p:nvSpPr>
          <p:cNvPr id="3" name="Rectangle 2"/>
          <p:cNvSpPr/>
          <p:nvPr/>
        </p:nvSpPr>
        <p:spPr>
          <a:xfrm>
            <a:off x="983848" y="1898909"/>
            <a:ext cx="7153154" cy="3939541"/>
          </a:xfrm>
          <a:prstGeom prst="rect">
            <a:avLst/>
          </a:prstGeom>
        </p:spPr>
        <p:txBody>
          <a:bodyPr wrap="square">
            <a:spAutoFit/>
          </a:bodyPr>
          <a:lstStyle/>
          <a:p>
            <a:r>
              <a:rPr lang="en-GB" sz="2600" dirty="0" err="1" smtClean="0"/>
              <a:t>Tasarımınızda</a:t>
            </a:r>
            <a:r>
              <a:rPr lang="en-GB" sz="2600" dirty="0" smtClean="0"/>
              <a:t> </a:t>
            </a:r>
            <a:r>
              <a:rPr lang="en-GB" sz="2600" dirty="0" err="1" smtClean="0"/>
              <a:t>dikkate</a:t>
            </a:r>
            <a:r>
              <a:rPr lang="en-GB" sz="2600" dirty="0" smtClean="0"/>
              <a:t> </a:t>
            </a:r>
            <a:r>
              <a:rPr lang="en-GB" sz="2600" dirty="0" err="1" smtClean="0"/>
              <a:t>almanız</a:t>
            </a:r>
            <a:r>
              <a:rPr lang="en-GB" sz="2600" dirty="0" smtClean="0"/>
              <a:t> </a:t>
            </a:r>
            <a:r>
              <a:rPr lang="en-GB" sz="2600" dirty="0" err="1" smtClean="0"/>
              <a:t>gereken</a:t>
            </a:r>
            <a:r>
              <a:rPr lang="en-GB" sz="2600" dirty="0" smtClean="0"/>
              <a:t> </a:t>
            </a:r>
            <a:r>
              <a:rPr lang="en-GB" sz="2600" dirty="0" err="1" smtClean="0"/>
              <a:t>noktalar</a:t>
            </a:r>
            <a:r>
              <a:rPr lang="en-GB" sz="2600" dirty="0" smtClean="0"/>
              <a:t>:</a:t>
            </a:r>
            <a:endParaRPr lang="en-GB" sz="2600" dirty="0" smtClean="0"/>
          </a:p>
          <a:p>
            <a:pPr marL="457200" lvl="0" indent="-457200">
              <a:buFont typeface="Arial"/>
              <a:buChar char="•"/>
            </a:pPr>
            <a:r>
              <a:rPr lang="tr-TR" sz="2800" dirty="0"/>
              <a:t>Kaç tane “iki merdiven basamağı arası mesafe (</a:t>
            </a:r>
            <a:r>
              <a:rPr lang="tr-TR" sz="2800" b="1" dirty="0" err="1"/>
              <a:t>going</a:t>
            </a:r>
            <a:r>
              <a:rPr lang="tr-TR" sz="2800" dirty="0"/>
              <a:t>)” ve “basamak yüksekliği (</a:t>
            </a:r>
            <a:r>
              <a:rPr lang="tr-TR" sz="2800" b="1" dirty="0" err="1"/>
              <a:t>rise</a:t>
            </a:r>
            <a:r>
              <a:rPr lang="tr-TR" sz="2800" dirty="0"/>
              <a:t>)” kullanırsın?</a:t>
            </a:r>
            <a:endParaRPr lang="en-US" sz="2800" dirty="0"/>
          </a:p>
          <a:p>
            <a:pPr marL="457200" lvl="0" indent="-457200">
              <a:buFont typeface="Arial"/>
              <a:buChar char="•"/>
            </a:pPr>
            <a:r>
              <a:rPr lang="tr-TR" sz="2800" dirty="0"/>
              <a:t>Kullanacağın </a:t>
            </a:r>
            <a:r>
              <a:rPr lang="tr-TR" sz="2800" dirty="0" err="1"/>
              <a:t>Goinglerin</a:t>
            </a:r>
            <a:r>
              <a:rPr lang="tr-TR" sz="2800" dirty="0"/>
              <a:t> ve </a:t>
            </a:r>
            <a:r>
              <a:rPr lang="tr-TR" sz="2800" dirty="0" err="1"/>
              <a:t>riseların</a:t>
            </a:r>
            <a:r>
              <a:rPr lang="tr-TR" sz="2800" dirty="0"/>
              <a:t> ölçüleri ne kadar olmalı ve neden?</a:t>
            </a:r>
            <a:endParaRPr lang="en-US" sz="2800" dirty="0"/>
          </a:p>
          <a:p>
            <a:pPr marL="457200" lvl="0" indent="-457200">
              <a:buFont typeface="Arial"/>
              <a:buChar char="•"/>
            </a:pPr>
            <a:r>
              <a:rPr lang="tr-TR" sz="2800" dirty="0"/>
              <a:t>Hangi varsayımları kullanıyorsun?</a:t>
            </a:r>
            <a:endParaRPr lang="en-US" sz="2800" dirty="0"/>
          </a:p>
          <a:p>
            <a:pPr marL="457200" lvl="0" indent="-457200">
              <a:buFont typeface="Arial"/>
              <a:buChar char="•"/>
            </a:pPr>
            <a:r>
              <a:rPr lang="tr-TR" sz="2800" dirty="0"/>
              <a:t>Gerçek bir merdiven tasarlamak için dikkate almak gereken diğer faktörler nelerdir? </a:t>
            </a:r>
            <a:endParaRPr lang="en-US" sz="2800" dirty="0">
              <a:effectLst/>
            </a:endParaRPr>
          </a:p>
        </p:txBody>
      </p:sp>
    </p:spTree>
    <p:extLst>
      <p:ext uri="{BB962C8B-B14F-4D97-AF65-F5344CB8AC3E}">
        <p14:creationId xmlns:p14="http://schemas.microsoft.com/office/powerpoint/2010/main" val="373120693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8491" y="398324"/>
            <a:ext cx="6562845" cy="1143000"/>
          </a:xfrm>
        </p:spPr>
        <p:txBody>
          <a:bodyPr>
            <a:normAutofit fontScale="90000"/>
          </a:bodyPr>
          <a:lstStyle/>
          <a:p>
            <a:r>
              <a:rPr lang="en-US" dirty="0" smtClean="0"/>
              <a:t>Problem 2: </a:t>
            </a:r>
            <a:r>
              <a:rPr lang="en-US" dirty="0" err="1" smtClean="0"/>
              <a:t>Merdiven</a:t>
            </a:r>
            <a:r>
              <a:rPr lang="en-US" dirty="0" smtClean="0"/>
              <a:t> </a:t>
            </a:r>
            <a:r>
              <a:rPr lang="en-US" dirty="0" err="1" smtClean="0"/>
              <a:t>sahanlığını</a:t>
            </a:r>
            <a:r>
              <a:rPr lang="en-US" dirty="0" smtClean="0"/>
              <a:t> </a:t>
            </a:r>
            <a:r>
              <a:rPr lang="en-US" dirty="0" err="1" smtClean="0"/>
              <a:t>kullanma</a:t>
            </a:r>
            <a:endParaRPr lang="en-US" dirty="0"/>
          </a:p>
        </p:txBody>
      </p:sp>
      <p:sp>
        <p:nvSpPr>
          <p:cNvPr id="3" name="Content Placeholder 2"/>
          <p:cNvSpPr>
            <a:spLocks noGrp="1"/>
          </p:cNvSpPr>
          <p:nvPr>
            <p:ph idx="1"/>
          </p:nvPr>
        </p:nvSpPr>
        <p:spPr>
          <a:xfrm>
            <a:off x="4282633" y="1876991"/>
            <a:ext cx="3923818" cy="3864052"/>
          </a:xfrm>
        </p:spPr>
        <p:txBody>
          <a:bodyPr>
            <a:normAutofit fontScale="70000" lnSpcReduction="20000"/>
          </a:bodyPr>
          <a:lstStyle/>
          <a:p>
            <a:pPr marL="0" indent="0">
              <a:buNone/>
            </a:pPr>
            <a:r>
              <a:rPr lang="tr-TR" sz="2800" dirty="0"/>
              <a:t>Ara kat olan yerlere tek bir merdivenin yapılması uygun değildir bu nedenle merdivenin sahanlığını (=Yapılarda ve bazı taşıtlarda kapı önünde, merdiven başlarında veya ortasında bulunan geniş yer) ve dönüş olan yerleri dikkate alarak alternatif ayarlamalar yapmak zorundasın. Önerilen minimum merdiven sahanlığının kenarları merdivenin boyu ile enine eşit olmasıdır. Merdiven sahanlığı ile ilgili bazı örnekler aşağıda verilmiştir</a:t>
            </a:r>
            <a:r>
              <a:rPr lang="tr-TR" sz="2800" dirty="0" smtClean="0"/>
              <a:t>:</a:t>
            </a:r>
            <a:r>
              <a:rPr lang="en-GB" dirty="0"/>
              <a:t>	</a:t>
            </a:r>
            <a:endParaRPr lang="en-US" dirty="0" smtClean="0"/>
          </a:p>
        </p:txBody>
      </p:sp>
      <p:pic>
        <p:nvPicPr>
          <p:cNvPr id="2050" name="Picture 2" descr="colorful staircase design 18 Amazing Staircase Design Idea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7549" y="1876991"/>
            <a:ext cx="3140582" cy="3684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0444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Problem 2: </a:t>
            </a:r>
            <a:r>
              <a:rPr lang="en-GB" dirty="0" err="1" smtClean="0"/>
              <a:t>Tasarım</a:t>
            </a:r>
            <a:r>
              <a:rPr lang="en-GB" dirty="0" smtClean="0"/>
              <a:t> </a:t>
            </a:r>
            <a:r>
              <a:rPr lang="en-GB" dirty="0" err="1" smtClean="0"/>
              <a:t>özellikleri</a:t>
            </a:r>
            <a:endParaRPr lang="en-GB" dirty="0"/>
          </a:p>
        </p:txBody>
      </p:sp>
      <p:sp>
        <p:nvSpPr>
          <p:cNvPr id="3" name="Content Placeholder 2"/>
          <p:cNvSpPr>
            <a:spLocks noGrp="1"/>
          </p:cNvSpPr>
          <p:nvPr>
            <p:ph idx="1"/>
          </p:nvPr>
        </p:nvSpPr>
        <p:spPr>
          <a:xfrm>
            <a:off x="457200" y="1417638"/>
            <a:ext cx="8229600" cy="4708525"/>
          </a:xfrm>
        </p:spPr>
        <p:txBody>
          <a:bodyPr>
            <a:normAutofit fontScale="92500" lnSpcReduction="10000"/>
          </a:bodyPr>
          <a:lstStyle/>
          <a:p>
            <a:pPr marL="0" indent="0">
              <a:buNone/>
            </a:pPr>
            <a:r>
              <a:rPr lang="tr-TR" sz="2400" dirty="0"/>
              <a:t>Merdiven sahanlığı ile ilgili bazı örnekler aşağıda verilmiştir</a:t>
            </a:r>
            <a:r>
              <a:rPr lang="tr-TR" sz="2800" dirty="0"/>
              <a:t>:</a:t>
            </a:r>
            <a:r>
              <a:rPr lang="en-US" sz="2800" dirty="0"/>
              <a:t> </a:t>
            </a:r>
            <a:endParaRPr lang="en-GB" sz="2600" dirty="0" smtClean="0"/>
          </a:p>
          <a:p>
            <a:pPr marL="0" indent="0">
              <a:buNone/>
            </a:pPr>
            <a:endParaRPr lang="en-GB" sz="2600" dirty="0"/>
          </a:p>
          <a:p>
            <a:pPr marL="0" indent="0">
              <a:buNone/>
            </a:pPr>
            <a:endParaRPr lang="en-GB" sz="2600" dirty="0" smtClean="0"/>
          </a:p>
          <a:p>
            <a:pPr marL="0" indent="0">
              <a:buNone/>
            </a:pPr>
            <a:endParaRPr lang="en-GB" sz="2600" dirty="0" smtClean="0"/>
          </a:p>
          <a:p>
            <a:pPr marL="0" indent="0">
              <a:buNone/>
            </a:pPr>
            <a:endParaRPr lang="en-GB" sz="2600" dirty="0" smtClean="0"/>
          </a:p>
          <a:p>
            <a:pPr marL="0" indent="0">
              <a:buNone/>
            </a:pPr>
            <a:endParaRPr lang="en-GB" sz="2600" dirty="0" smtClean="0"/>
          </a:p>
          <a:p>
            <a:pPr marL="0" indent="0">
              <a:buNone/>
            </a:pPr>
            <a:endParaRPr lang="en-GB" sz="2600" dirty="0"/>
          </a:p>
          <a:p>
            <a:r>
              <a:rPr lang="tr-TR" sz="2800" dirty="0"/>
              <a:t>2280 mm ile 1650 mm </a:t>
            </a:r>
            <a:r>
              <a:rPr lang="tr-TR" sz="2800" dirty="0" err="1"/>
              <a:t>lik</a:t>
            </a:r>
            <a:r>
              <a:rPr lang="tr-TR" sz="2800" dirty="0"/>
              <a:t> bir alan ve katlar arası mesafe 2760 mm olan bir yer için daha önce kullandığın “başparmak kuralı” </a:t>
            </a:r>
            <a:r>
              <a:rPr lang="tr-TR" sz="2800" dirty="0" err="1"/>
              <a:t>nı</a:t>
            </a:r>
            <a:r>
              <a:rPr lang="tr-TR" sz="2800" dirty="0"/>
              <a:t> kullanarak bir merdiven </a:t>
            </a:r>
            <a:r>
              <a:rPr lang="tr-TR" sz="2800" dirty="0" smtClean="0"/>
              <a:t>tasarla</a:t>
            </a:r>
            <a:r>
              <a:rPr lang="en-US" sz="2800" dirty="0" smtClean="0"/>
              <a:t>;</a:t>
            </a:r>
          </a:p>
          <a:p>
            <a:r>
              <a:rPr lang="tr-TR" sz="2800" dirty="0"/>
              <a:t>Tasarımını göstermek için çizimleri kullan.</a:t>
            </a:r>
            <a:r>
              <a:rPr lang="en-US" sz="2800" dirty="0"/>
              <a:t> </a:t>
            </a:r>
            <a:endParaRPr lang="en-GB" sz="2600" dirty="0"/>
          </a:p>
        </p:txBody>
      </p:sp>
      <p:pic>
        <p:nvPicPr>
          <p:cNvPr id="4" name="Picture 3" descr="a stair well"/>
          <p:cNvPicPr/>
          <p:nvPr/>
        </p:nvPicPr>
        <p:blipFill>
          <a:blip r:embed="rId2">
            <a:extLst>
              <a:ext uri="{28A0092B-C50C-407E-A947-70E740481C1C}">
                <a14:useLocalDpi xmlns:a14="http://schemas.microsoft.com/office/drawing/2010/main" val="0"/>
              </a:ext>
            </a:extLst>
          </a:blip>
          <a:srcRect/>
          <a:stretch>
            <a:fillRect/>
          </a:stretch>
        </p:blipFill>
        <p:spPr bwMode="auto">
          <a:xfrm>
            <a:off x="983849" y="1979271"/>
            <a:ext cx="3229334" cy="2326512"/>
          </a:xfrm>
          <a:prstGeom prst="rect">
            <a:avLst/>
          </a:prstGeom>
          <a:noFill/>
          <a:ln>
            <a:noFill/>
          </a:ln>
        </p:spPr>
      </p:pic>
      <p:pic>
        <p:nvPicPr>
          <p:cNvPr id="5" name="Picture 4" descr="a dogleg staircase"/>
          <p:cNvPicPr/>
          <p:nvPr/>
        </p:nvPicPr>
        <p:blipFill>
          <a:blip r:embed="rId3">
            <a:extLst>
              <a:ext uri="{28A0092B-C50C-407E-A947-70E740481C1C}">
                <a14:useLocalDpi xmlns:a14="http://schemas.microsoft.com/office/drawing/2010/main" val="0"/>
              </a:ext>
            </a:extLst>
          </a:blip>
          <a:srcRect/>
          <a:stretch>
            <a:fillRect/>
          </a:stretch>
        </p:blipFill>
        <p:spPr bwMode="auto">
          <a:xfrm>
            <a:off x="4512020" y="1979271"/>
            <a:ext cx="3520810" cy="2038200"/>
          </a:xfrm>
          <a:prstGeom prst="rect">
            <a:avLst/>
          </a:prstGeom>
          <a:noFill/>
          <a:ln>
            <a:noFill/>
          </a:ln>
        </p:spPr>
      </p:pic>
    </p:spTree>
    <p:extLst>
      <p:ext uri="{BB962C8B-B14F-4D97-AF65-F5344CB8AC3E}">
        <p14:creationId xmlns:p14="http://schemas.microsoft.com/office/powerpoint/2010/main" val="3371685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394" y="643222"/>
            <a:ext cx="6483458" cy="1072449"/>
          </a:xfrm>
        </p:spPr>
        <p:txBody>
          <a:bodyPr>
            <a:normAutofit/>
          </a:bodyPr>
          <a:lstStyle/>
          <a:p>
            <a:r>
              <a:rPr lang="en-US" sz="4000" dirty="0" smtClean="0"/>
              <a:t>Problem</a:t>
            </a:r>
            <a:r>
              <a:rPr lang="en-US" dirty="0" smtClean="0"/>
              <a:t> 3 </a:t>
            </a:r>
            <a:r>
              <a:rPr lang="en-US" dirty="0" smtClean="0"/>
              <a:t>(</a:t>
            </a:r>
            <a:r>
              <a:rPr lang="en-US" dirty="0" err="1" smtClean="0"/>
              <a:t>derinleştirme</a:t>
            </a:r>
            <a:r>
              <a:rPr lang="en-US" dirty="0" smtClean="0"/>
              <a:t>)</a:t>
            </a:r>
            <a:endParaRPr lang="en-US" dirty="0"/>
          </a:p>
        </p:txBody>
      </p:sp>
      <p:sp>
        <p:nvSpPr>
          <p:cNvPr id="4" name="Content Placeholder 3"/>
          <p:cNvSpPr>
            <a:spLocks noGrp="1"/>
          </p:cNvSpPr>
          <p:nvPr>
            <p:ph idx="1"/>
          </p:nvPr>
        </p:nvSpPr>
        <p:spPr>
          <a:xfrm>
            <a:off x="856527" y="1715670"/>
            <a:ext cx="7597360" cy="4717225"/>
          </a:xfrm>
        </p:spPr>
        <p:txBody>
          <a:bodyPr>
            <a:normAutofit fontScale="77500" lnSpcReduction="20000"/>
          </a:bodyPr>
          <a:lstStyle/>
          <a:p>
            <a:pPr marL="0" indent="0">
              <a:buNone/>
            </a:pPr>
            <a:r>
              <a:rPr lang="tr-TR" dirty="0"/>
              <a:t>Diğer bir çalışma yolu da “başparmak </a:t>
            </a:r>
            <a:r>
              <a:rPr lang="tr-TR" dirty="0" err="1"/>
              <a:t>kuralı”nı</a:t>
            </a:r>
            <a:r>
              <a:rPr lang="tr-TR" dirty="0"/>
              <a:t> kullanmak yerine gerçek yapı yönetmeliklerini kullanmaktır. Birleşik krallıktaki yapı yönetmeliklerinde  örneğin; kılavuzda üç temel kontrol noktası belirtilmiştir:</a:t>
            </a:r>
            <a:endParaRPr lang="en-US" dirty="0"/>
          </a:p>
          <a:p>
            <a:pPr lvl="1"/>
            <a:r>
              <a:rPr lang="tr-TR" dirty="0"/>
              <a:t>155mm ve 220mm aralığındaki herhangi bir basamak yüksekliği-</a:t>
            </a:r>
            <a:r>
              <a:rPr lang="tr-TR" dirty="0" err="1"/>
              <a:t>rise</a:t>
            </a:r>
            <a:r>
              <a:rPr lang="tr-TR" dirty="0"/>
              <a:t>  245 mm ile 260 mm aralığındaki iki merdiven basamağı arası mesafeyi-</a:t>
            </a:r>
            <a:r>
              <a:rPr lang="tr-TR" dirty="0" err="1"/>
              <a:t>going</a:t>
            </a:r>
            <a:r>
              <a:rPr lang="tr-TR" dirty="0"/>
              <a:t> kullanabilir veya 165mm ve 200mm aralığındaki herhangi bir basamak yüksekliği-</a:t>
            </a:r>
            <a:r>
              <a:rPr lang="tr-TR" dirty="0" err="1"/>
              <a:t>rise</a:t>
            </a:r>
            <a:r>
              <a:rPr lang="tr-TR" dirty="0"/>
              <a:t>  223mm ve 300mm aralığındaki iki merdiven basamağı arası mesafeyi-</a:t>
            </a:r>
            <a:r>
              <a:rPr lang="tr-TR" dirty="0" err="1"/>
              <a:t>going</a:t>
            </a:r>
            <a:r>
              <a:rPr lang="tr-TR" dirty="0"/>
              <a:t> kullanabilir.</a:t>
            </a:r>
            <a:endParaRPr lang="en-US" dirty="0"/>
          </a:p>
          <a:p>
            <a:pPr lvl="1"/>
            <a:r>
              <a:rPr lang="tr-TR" dirty="0"/>
              <a:t>Merdivenin eğimi maksimum 42</a:t>
            </a:r>
            <a:r>
              <a:rPr lang="tr-TR" baseline="30000" dirty="0"/>
              <a:t>0 </a:t>
            </a:r>
            <a:r>
              <a:rPr lang="tr-TR" dirty="0"/>
              <a:t> </a:t>
            </a:r>
            <a:r>
              <a:rPr lang="tr-TR" dirty="0" err="1"/>
              <a:t>dir</a:t>
            </a:r>
            <a:r>
              <a:rPr lang="tr-TR" dirty="0"/>
              <a:t>  </a:t>
            </a:r>
            <a:endParaRPr lang="en-US" dirty="0"/>
          </a:p>
          <a:p>
            <a:pPr lvl="1"/>
            <a:r>
              <a:rPr lang="tr-TR" dirty="0"/>
              <a:t>2R+G 550mm ve 700mm arasında olmak zorundadır (R- basamak yüksekliği (</a:t>
            </a:r>
            <a:r>
              <a:rPr lang="tr-TR" b="1" dirty="0"/>
              <a:t>Rise</a:t>
            </a:r>
            <a:r>
              <a:rPr lang="tr-TR" dirty="0"/>
              <a:t>), G ise iki merdiven basamağı arası mesafe (</a:t>
            </a:r>
            <a:r>
              <a:rPr lang="tr-TR" b="1" dirty="0" err="1"/>
              <a:t>going</a:t>
            </a:r>
            <a:r>
              <a:rPr lang="tr-TR" dirty="0" smtClean="0"/>
              <a:t>)</a:t>
            </a:r>
            <a:endParaRPr lang="en-US" dirty="0"/>
          </a:p>
        </p:txBody>
      </p:sp>
    </p:spTree>
    <p:extLst>
      <p:ext uri="{BB962C8B-B14F-4D97-AF65-F5344CB8AC3E}">
        <p14:creationId xmlns:p14="http://schemas.microsoft.com/office/powerpoint/2010/main" val="238936603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Problem</a:t>
            </a:r>
            <a:r>
              <a:rPr lang="en-GB" dirty="0" smtClean="0"/>
              <a:t> 3 </a:t>
            </a:r>
            <a:r>
              <a:rPr lang="en-GB" dirty="0" smtClean="0"/>
              <a:t>(</a:t>
            </a:r>
            <a:r>
              <a:rPr lang="en-GB" smtClean="0"/>
              <a:t>derinleştirme)</a:t>
            </a:r>
            <a:endParaRPr lang="en-GB" dirty="0"/>
          </a:p>
        </p:txBody>
      </p:sp>
      <p:pic>
        <p:nvPicPr>
          <p:cNvPr id="4" name="Content Placeholder 3"/>
          <p:cNvPicPr>
            <a:picLocks noGrp="1"/>
          </p:cNvPicPr>
          <p:nvPr>
            <p:ph idx="1"/>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2210765" y="4340881"/>
            <a:ext cx="4209254" cy="1705131"/>
          </a:xfrm>
          <a:prstGeom prst="rect">
            <a:avLst/>
          </a:prstGeom>
          <a:noFill/>
          <a:ln>
            <a:noFill/>
          </a:ln>
        </p:spPr>
      </p:pic>
      <p:sp>
        <p:nvSpPr>
          <p:cNvPr id="5" name="Rectangle 4"/>
          <p:cNvSpPr/>
          <p:nvPr/>
        </p:nvSpPr>
        <p:spPr>
          <a:xfrm>
            <a:off x="914400" y="1447781"/>
            <a:ext cx="7581417" cy="2246769"/>
          </a:xfrm>
          <a:prstGeom prst="rect">
            <a:avLst/>
          </a:prstGeom>
        </p:spPr>
        <p:txBody>
          <a:bodyPr wrap="square">
            <a:spAutoFit/>
          </a:bodyPr>
          <a:lstStyle/>
          <a:p>
            <a:r>
              <a:rPr lang="tr-TR" sz="2000" dirty="0"/>
              <a:t>Tartışmaya kısıtlamaların anlamı ile başlayıp aşağıdaki noktalarla devam edebilirsiniz:</a:t>
            </a:r>
            <a:endParaRPr lang="en-US" sz="2000" dirty="0"/>
          </a:p>
          <a:p>
            <a:pPr marL="457200" lvl="0" indent="-457200">
              <a:buFont typeface="Arial"/>
              <a:buChar char="•"/>
            </a:pPr>
            <a:r>
              <a:rPr lang="tr-TR" sz="2000" i="1" dirty="0"/>
              <a:t>Önerilen merdivenin ilk problemdeki durumlara uyum gösterip göstermediğini üzerinde tartışma.</a:t>
            </a:r>
            <a:endParaRPr lang="en-US" sz="2000" dirty="0"/>
          </a:p>
          <a:p>
            <a:pPr marL="457200" lvl="0" indent="-457200">
              <a:buFont typeface="Arial"/>
              <a:buChar char="•"/>
            </a:pPr>
            <a:r>
              <a:rPr lang="tr-TR" sz="2000" i="1" dirty="0"/>
              <a:t>Kullanılan formülleri ve diğer kısıtlayıcıları kullanarak  yapı yönetmeliğinde var olan diğer yasal kombinasyonları çözmek için “başparmak kuralının” uygun olup olmadığını tartışın. </a:t>
            </a:r>
            <a:endParaRPr lang="en-US" sz="2000" dirty="0">
              <a:effectLst/>
            </a:endParaRPr>
          </a:p>
        </p:txBody>
      </p:sp>
    </p:spTree>
    <p:extLst>
      <p:ext uri="{BB962C8B-B14F-4D97-AF65-F5344CB8AC3E}">
        <p14:creationId xmlns:p14="http://schemas.microsoft.com/office/powerpoint/2010/main" val="10480340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9777</TotalTime>
  <Words>454</Words>
  <Application>Microsoft Macintosh PowerPoint</Application>
  <PresentationFormat>On-screen Show (4:3)</PresentationFormat>
  <Paragraphs>54</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Overview</vt:lpstr>
      <vt:lpstr> Problem 1: the ‘rule of thumb’ </vt:lpstr>
      <vt:lpstr>Problem 1: Tasarıma karar verme</vt:lpstr>
      <vt:lpstr>Problem 2: Merdiven sahanlığını kullanma</vt:lpstr>
      <vt:lpstr>Problem 2: Tasarım özellikleri</vt:lpstr>
      <vt:lpstr>Problem 3 (derinleştirme)</vt:lpstr>
      <vt:lpstr>Problem 3 (derinleştirme)</vt:lpstr>
    </vt:vector>
  </TitlesOfParts>
  <Company>Graduate School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Domain: Issue (e.g. WoW) Question (e.g. M&amp;S in the WoW)</dc:title>
  <dc:creator>Marie Joubert</dc:creator>
  <cp:lastModifiedBy>Gokhan KAYA</cp:lastModifiedBy>
  <cp:revision>114</cp:revision>
  <dcterms:created xsi:type="dcterms:W3CDTF">2014-04-13T14:15:20Z</dcterms:created>
  <dcterms:modified xsi:type="dcterms:W3CDTF">2016-05-13T11:32:55Z</dcterms:modified>
</cp:coreProperties>
</file>